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9" r:id="rId3"/>
    <p:sldId id="267" r:id="rId4"/>
    <p:sldId id="268" r:id="rId5"/>
    <p:sldId id="26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8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C1406-1309-4BC3-9DA8-778D8B06D2F5}" type="datetimeFigureOut">
              <a:rPr lang="en-US" smtClean="0"/>
              <a:t>11/8/13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1EBAC-D127-4F34-83C4-9464E109B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65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1EBAC-D127-4F34-83C4-9464E109BA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309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1EBAC-D127-4F34-83C4-9464E109BA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97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1EBAC-D127-4F34-83C4-9464E109BA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237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1EBAC-D127-4F34-83C4-9464E109BA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920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1EBAC-D127-4F34-83C4-9464E109BA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59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1EBAC-D127-4F34-83C4-9464E109BA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2855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1EBAC-D127-4F34-83C4-9464E109BA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98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1EBAC-D127-4F34-83C4-9464E109BA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875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1EBAC-D127-4F34-83C4-9464E109BA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796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1EBAC-D127-4F34-83C4-9464E109BA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970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1EBAC-D127-4F34-83C4-9464E109BA1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91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1EBAC-D127-4F34-83C4-9464E109BA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537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1EBAC-D127-4F34-83C4-9464E109BA1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320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1EBAC-D127-4F34-83C4-9464E109BA1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667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1EBAC-D127-4F34-83C4-9464E109BA1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324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1EBAC-D127-4F34-83C4-9464E109BA1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047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1EBAC-D127-4F34-83C4-9464E109BA1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13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1EBAC-D127-4F34-83C4-9464E109BA1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98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1EBAC-D127-4F34-83C4-9464E109BA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86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1EBAC-D127-4F34-83C4-9464E109BA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72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1EBAC-D127-4F34-83C4-9464E109BA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780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1EBAC-D127-4F34-83C4-9464E109BA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05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1EBAC-D127-4F34-83C4-9464E109BA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10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1EBAC-D127-4F34-83C4-9464E109BA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99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1EBAC-D127-4F34-83C4-9464E109BA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68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495C1-D645-FB41-B1E1-541B7D38A2E7}" type="datetimeFigureOut">
              <a:rPr lang="en-US" smtClean="0"/>
              <a:t>11/8/13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C2FB-9973-0D45-91C0-00AA4C5660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495C1-D645-FB41-B1E1-541B7D38A2E7}" type="datetimeFigureOut">
              <a:rPr lang="en-US" smtClean="0"/>
              <a:t>11/8/13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C2FB-9973-0D45-91C0-00AA4C5660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495C1-D645-FB41-B1E1-541B7D38A2E7}" type="datetimeFigureOut">
              <a:rPr lang="en-US" smtClean="0"/>
              <a:t>11/8/13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C2FB-9973-0D45-91C0-00AA4C5660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495C1-D645-FB41-B1E1-541B7D38A2E7}" type="datetimeFigureOut">
              <a:rPr lang="en-US" smtClean="0"/>
              <a:t>11/8/13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C2FB-9973-0D45-91C0-00AA4C5660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495C1-D645-FB41-B1E1-541B7D38A2E7}" type="datetimeFigureOut">
              <a:rPr lang="en-US" smtClean="0"/>
              <a:t>11/8/13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C2FB-9973-0D45-91C0-00AA4C5660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495C1-D645-FB41-B1E1-541B7D38A2E7}" type="datetimeFigureOut">
              <a:rPr lang="en-US" smtClean="0"/>
              <a:t>11/8/13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C2FB-9973-0D45-91C0-00AA4C5660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495C1-D645-FB41-B1E1-541B7D38A2E7}" type="datetimeFigureOut">
              <a:rPr lang="en-US" smtClean="0"/>
              <a:t>11/8/13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C2FB-9973-0D45-91C0-00AA4C5660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495C1-D645-FB41-B1E1-541B7D38A2E7}" type="datetimeFigureOut">
              <a:rPr lang="en-US" smtClean="0"/>
              <a:t>11/8/13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C2FB-9973-0D45-91C0-00AA4C5660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495C1-D645-FB41-B1E1-541B7D38A2E7}" type="datetimeFigureOut">
              <a:rPr lang="en-US" smtClean="0"/>
              <a:t>11/8/13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C2FB-9973-0D45-91C0-00AA4C5660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495C1-D645-FB41-B1E1-541B7D38A2E7}" type="datetimeFigureOut">
              <a:rPr lang="en-US" smtClean="0"/>
              <a:t>11/8/13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C2FB-9973-0D45-91C0-00AA4C5660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495C1-D645-FB41-B1E1-541B7D38A2E7}" type="datetimeFigureOut">
              <a:rPr lang="en-US" smtClean="0"/>
              <a:t>11/8/13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C2FB-9973-0D45-91C0-00AA4C5660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495C1-D645-FB41-B1E1-541B7D38A2E7}" type="datetimeFigureOut">
              <a:rPr lang="en-US" smtClean="0"/>
              <a:t>11/8/13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EC2FB-9973-0D45-91C0-00AA4C56603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uFlOLyMwnj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06161" y="4176763"/>
            <a:ext cx="3937839" cy="2310224"/>
          </a:xfrm>
        </p:spPr>
        <p:txBody>
          <a:bodyPr>
            <a:noAutofit/>
          </a:bodyPr>
          <a:lstStyle/>
          <a:p>
            <a:pPr algn="l"/>
            <a:r>
              <a:rPr lang="en-US" sz="3300" dirty="0" smtClean="0">
                <a:solidFill>
                  <a:schemeClr val="bg1"/>
                </a:solidFill>
                <a:latin typeface="Capitals"/>
                <a:cs typeface="Capitals"/>
              </a:rPr>
              <a:t>The </a:t>
            </a:r>
            <a:br>
              <a:rPr lang="en-US" sz="3300" dirty="0" smtClean="0">
                <a:solidFill>
                  <a:schemeClr val="bg1"/>
                </a:solidFill>
                <a:latin typeface="Capitals"/>
                <a:cs typeface="Capitals"/>
              </a:rPr>
            </a:br>
            <a:r>
              <a:rPr lang="en-US" sz="3300" dirty="0" smtClean="0">
                <a:solidFill>
                  <a:schemeClr val="bg1"/>
                </a:solidFill>
                <a:latin typeface="Capitals"/>
                <a:cs typeface="Capitals"/>
              </a:rPr>
              <a:t>Progressive era:</a:t>
            </a:r>
            <a:br>
              <a:rPr lang="en-US" sz="3300" dirty="0" smtClean="0">
                <a:solidFill>
                  <a:schemeClr val="bg1"/>
                </a:solidFill>
                <a:latin typeface="Capitals"/>
                <a:cs typeface="Capitals"/>
              </a:rPr>
            </a:br>
            <a:r>
              <a:rPr lang="en-US" sz="3300" dirty="0" smtClean="0">
                <a:solidFill>
                  <a:schemeClr val="bg1"/>
                </a:solidFill>
                <a:latin typeface="Capitals"/>
                <a:cs typeface="Capitals"/>
              </a:rPr>
              <a:t/>
            </a:r>
            <a:br>
              <a:rPr lang="en-US" sz="3300" dirty="0" smtClean="0">
                <a:solidFill>
                  <a:schemeClr val="bg1"/>
                </a:solidFill>
                <a:latin typeface="Capitals"/>
                <a:cs typeface="Capitals"/>
              </a:rPr>
            </a:br>
            <a:r>
              <a:rPr lang="en-US" sz="3300" dirty="0" smtClean="0">
                <a:solidFill>
                  <a:schemeClr val="bg1"/>
                </a:solidFill>
                <a:latin typeface="Capitals"/>
                <a:cs typeface="Capitals"/>
              </a:rPr>
              <a:t>An introduction</a:t>
            </a:r>
            <a:endParaRPr lang="en-US" sz="3300" dirty="0">
              <a:solidFill>
                <a:schemeClr val="bg1"/>
              </a:solidFill>
              <a:latin typeface="Capitals"/>
              <a:cs typeface="Capital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58" y="390635"/>
            <a:ext cx="8015221" cy="57420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057186"/>
            <a:ext cx="353426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apitals"/>
                <a:cs typeface="Capitals"/>
              </a:rPr>
              <a:t>Child labor</a:t>
            </a:r>
            <a:endParaRPr lang="en-US" sz="3200" dirty="0">
              <a:solidFill>
                <a:srgbClr val="FF0000"/>
              </a:solidFill>
              <a:latin typeface="Capitals"/>
              <a:cs typeface="Capital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483" y="404901"/>
            <a:ext cx="5102462" cy="55268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057186"/>
            <a:ext cx="559592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apitals"/>
                <a:cs typeface="Capitals"/>
              </a:rPr>
              <a:t>Political corruption</a:t>
            </a:r>
            <a:endParaRPr lang="en-US" sz="3200" dirty="0">
              <a:solidFill>
                <a:srgbClr val="FF0000"/>
              </a:solidFill>
              <a:latin typeface="Capitals"/>
              <a:cs typeface="Capital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316" y="352742"/>
            <a:ext cx="6563787" cy="56032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841" y="5955975"/>
            <a:ext cx="353426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apitals"/>
                <a:cs typeface="Capitals"/>
              </a:rPr>
              <a:t>sweatshops</a:t>
            </a:r>
            <a:endParaRPr lang="en-US" sz="3200" dirty="0">
              <a:solidFill>
                <a:srgbClr val="FF0000"/>
              </a:solidFill>
              <a:latin typeface="Capitals"/>
              <a:cs typeface="Capital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roots of progressivism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Roots of Progressivism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 smtClean="0"/>
              <a:t>New Idea</a:t>
            </a:r>
            <a:r>
              <a:rPr lang="en-US" dirty="0" smtClean="0"/>
              <a:t>: Government can be used as a tool to promote human welfare </a:t>
            </a:r>
          </a:p>
          <a:p>
            <a:endParaRPr lang="en-US" dirty="0" smtClean="0"/>
          </a:p>
          <a:p>
            <a:r>
              <a:rPr lang="en-US" dirty="0" smtClean="0"/>
              <a:t>Many Groups Demand Reform</a:t>
            </a:r>
          </a:p>
          <a:p>
            <a:pPr lvl="1"/>
            <a:r>
              <a:rPr lang="en-US" dirty="0" smtClean="0"/>
              <a:t>Populists (William Jennings Bryan) </a:t>
            </a:r>
          </a:p>
          <a:p>
            <a:pPr lvl="1"/>
            <a:r>
              <a:rPr lang="en-US" dirty="0" smtClean="0"/>
              <a:t>Muckrakers</a:t>
            </a:r>
            <a:endParaRPr lang="en-US" i="1" dirty="0" smtClean="0"/>
          </a:p>
          <a:p>
            <a:pPr lvl="1"/>
            <a:r>
              <a:rPr lang="en-US" dirty="0" smtClean="0"/>
              <a:t>Social Gospel Movement</a:t>
            </a:r>
          </a:p>
          <a:p>
            <a:pPr lvl="1"/>
            <a:r>
              <a:rPr lang="en-US" dirty="0" smtClean="0"/>
              <a:t>Socialists</a:t>
            </a:r>
          </a:p>
          <a:p>
            <a:pPr lvl="1"/>
            <a:r>
              <a:rPr lang="en-US" dirty="0" smtClean="0"/>
              <a:t>Feminists 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Progressives: </a:t>
            </a:r>
            <a:br>
              <a:rPr lang="en-US" dirty="0" smtClean="0"/>
            </a:br>
            <a:r>
              <a:rPr lang="en-US" dirty="0" smtClean="0"/>
              <a:t>Who they Were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931" y="276068"/>
            <a:ext cx="839388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apitals"/>
                <a:cs typeface="Capitals"/>
              </a:rPr>
              <a:t>Social reformers</a:t>
            </a:r>
            <a:endParaRPr lang="en-US" sz="3200" dirty="0">
              <a:solidFill>
                <a:srgbClr val="FF0000"/>
              </a:solidFill>
              <a:latin typeface="Capitals"/>
              <a:cs typeface="Capital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31" y="3608780"/>
            <a:ext cx="2197033" cy="30159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7730" y="1088338"/>
            <a:ext cx="2309088" cy="28254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931" y="1224240"/>
            <a:ext cx="60847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apitals"/>
                <a:cs typeface="Capitals"/>
              </a:rPr>
              <a:t>Ida </a:t>
            </a:r>
            <a:r>
              <a:rPr lang="en-US" sz="3200" dirty="0" err="1" smtClean="0">
                <a:solidFill>
                  <a:srgbClr val="FF0000"/>
                </a:solidFill>
                <a:latin typeface="Capitals"/>
                <a:cs typeface="Capitals"/>
              </a:rPr>
              <a:t>b</a:t>
            </a:r>
            <a:r>
              <a:rPr lang="en-US" sz="3200" dirty="0" smtClean="0">
                <a:solidFill>
                  <a:srgbClr val="FF0000"/>
                </a:solidFill>
                <a:latin typeface="Capitals"/>
                <a:cs typeface="Capitals"/>
              </a:rPr>
              <a:t>. wells 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Capitals"/>
                <a:cs typeface="Capitals"/>
              </a:rPr>
              <a:t>- anti-lynching advocate </a:t>
            </a:r>
            <a:endParaRPr lang="en-US" sz="3200" dirty="0">
              <a:solidFill>
                <a:srgbClr val="FF0000"/>
              </a:solidFill>
              <a:latin typeface="Capitals"/>
              <a:cs typeface="Capital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9964" y="4265515"/>
            <a:ext cx="61968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apitals"/>
                <a:cs typeface="Capitals"/>
              </a:rPr>
              <a:t>Jane </a:t>
            </a:r>
            <a:r>
              <a:rPr lang="en-US" sz="3200" dirty="0" err="1" smtClean="0">
                <a:solidFill>
                  <a:srgbClr val="FF0000"/>
                </a:solidFill>
                <a:latin typeface="Capitals"/>
                <a:cs typeface="Capitals"/>
              </a:rPr>
              <a:t>addams</a:t>
            </a:r>
            <a:endParaRPr lang="en-US" sz="3200" dirty="0" smtClean="0">
              <a:solidFill>
                <a:srgbClr val="FF0000"/>
              </a:solidFill>
              <a:latin typeface="Capitals"/>
              <a:cs typeface="Capitals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Capitals"/>
                <a:cs typeface="Capitals"/>
              </a:rPr>
              <a:t>-Founded the nation’s first settlement house, hull house</a:t>
            </a:r>
            <a:endParaRPr lang="en-US" sz="3200" dirty="0">
              <a:solidFill>
                <a:srgbClr val="FF0000"/>
              </a:solidFill>
              <a:latin typeface="Capitals"/>
              <a:cs typeface="Capital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523" y="292388"/>
            <a:ext cx="85595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apitals"/>
                <a:cs typeface="Capitals"/>
              </a:rPr>
              <a:t>Muckrakers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Capitals"/>
                <a:cs typeface="Capitals"/>
              </a:rPr>
              <a:t>- Journalists who sought to expose social and political problems </a:t>
            </a:r>
            <a:endParaRPr lang="en-US" sz="3200" dirty="0">
              <a:solidFill>
                <a:srgbClr val="FF0000"/>
              </a:solidFill>
              <a:latin typeface="Capitals"/>
              <a:cs typeface="Capital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252" y="2116524"/>
            <a:ext cx="2763017" cy="35746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5415" y="5691140"/>
            <a:ext cx="353426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apitals"/>
                <a:cs typeface="Capitals"/>
              </a:rPr>
              <a:t>Ida </a:t>
            </a:r>
            <a:r>
              <a:rPr lang="en-US" sz="3200" dirty="0" err="1" smtClean="0">
                <a:solidFill>
                  <a:srgbClr val="FF0000"/>
                </a:solidFill>
                <a:latin typeface="Capitals"/>
                <a:cs typeface="Capitals"/>
              </a:rPr>
              <a:t>m</a:t>
            </a:r>
            <a:r>
              <a:rPr lang="en-US" sz="3200" dirty="0" smtClean="0">
                <a:solidFill>
                  <a:srgbClr val="FF0000"/>
                </a:solidFill>
                <a:latin typeface="Capitals"/>
                <a:cs typeface="Capitals"/>
              </a:rPr>
              <a:t>. </a:t>
            </a:r>
            <a:r>
              <a:rPr lang="en-US" sz="3200" dirty="0" err="1" smtClean="0">
                <a:solidFill>
                  <a:srgbClr val="FF0000"/>
                </a:solidFill>
                <a:latin typeface="Capitals"/>
                <a:cs typeface="Capitals"/>
              </a:rPr>
              <a:t>tarbell</a:t>
            </a:r>
            <a:r>
              <a:rPr lang="en-US" sz="3200" dirty="0" smtClean="0">
                <a:solidFill>
                  <a:srgbClr val="FF0000"/>
                </a:solidFill>
                <a:latin typeface="Capitals"/>
                <a:cs typeface="Capitals"/>
              </a:rPr>
              <a:t> </a:t>
            </a:r>
            <a:endParaRPr lang="en-US" sz="3200" dirty="0">
              <a:solidFill>
                <a:srgbClr val="FF0000"/>
              </a:solidFill>
              <a:latin typeface="Capitals"/>
              <a:cs typeface="Capital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8098" y="2165247"/>
            <a:ext cx="2534956" cy="35258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28098" y="5691140"/>
            <a:ext cx="353426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apitals"/>
                <a:cs typeface="Capitals"/>
              </a:rPr>
              <a:t>Jacob </a:t>
            </a:r>
            <a:r>
              <a:rPr lang="en-US" sz="3200" dirty="0" err="1" smtClean="0">
                <a:solidFill>
                  <a:srgbClr val="FF0000"/>
                </a:solidFill>
                <a:latin typeface="Capitals"/>
                <a:cs typeface="Capitals"/>
              </a:rPr>
              <a:t>riis</a:t>
            </a:r>
            <a:r>
              <a:rPr lang="en-US" sz="3200" dirty="0" smtClean="0">
                <a:solidFill>
                  <a:srgbClr val="FF0000"/>
                </a:solidFill>
                <a:latin typeface="Capitals"/>
                <a:cs typeface="Capitals"/>
              </a:rPr>
              <a:t> </a:t>
            </a:r>
            <a:endParaRPr lang="en-US" sz="3200" dirty="0">
              <a:solidFill>
                <a:srgbClr val="FF0000"/>
              </a:solidFill>
              <a:latin typeface="Capitals"/>
              <a:cs typeface="Capital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931" y="368091"/>
            <a:ext cx="353426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apitals"/>
                <a:cs typeface="Capitals"/>
              </a:rPr>
              <a:t>muckrakers </a:t>
            </a:r>
            <a:endParaRPr lang="en-US" sz="3200" dirty="0">
              <a:solidFill>
                <a:srgbClr val="FF0000"/>
              </a:solidFill>
              <a:latin typeface="Capitals"/>
              <a:cs typeface="Capital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84" y="1313112"/>
            <a:ext cx="2465652" cy="38217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3786" y="1592459"/>
            <a:ext cx="2745371" cy="35424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472410"/>
            <a:ext cx="410490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apitals"/>
                <a:cs typeface="Capitals"/>
              </a:rPr>
              <a:t>Lincoln </a:t>
            </a:r>
            <a:r>
              <a:rPr lang="en-US" sz="3200" dirty="0" err="1" smtClean="0">
                <a:solidFill>
                  <a:srgbClr val="FF0000"/>
                </a:solidFill>
                <a:latin typeface="Capitals"/>
                <a:cs typeface="Capitals"/>
              </a:rPr>
              <a:t>steffens</a:t>
            </a:r>
            <a:r>
              <a:rPr lang="en-US" sz="3200" dirty="0" smtClean="0">
                <a:solidFill>
                  <a:srgbClr val="FF0000"/>
                </a:solidFill>
                <a:latin typeface="Capitals"/>
                <a:cs typeface="Capitals"/>
              </a:rPr>
              <a:t> </a:t>
            </a:r>
            <a:endParaRPr lang="en-US" sz="3200" dirty="0">
              <a:solidFill>
                <a:srgbClr val="FF0000"/>
              </a:solidFill>
              <a:latin typeface="Capitals"/>
              <a:cs typeface="Capital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90275" y="5472410"/>
            <a:ext cx="353426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apitals"/>
                <a:cs typeface="Capitals"/>
              </a:rPr>
              <a:t>Upton </a:t>
            </a:r>
            <a:r>
              <a:rPr lang="en-US" sz="3200" dirty="0" err="1" smtClean="0">
                <a:solidFill>
                  <a:srgbClr val="FF0000"/>
                </a:solidFill>
                <a:latin typeface="Capitals"/>
                <a:cs typeface="Capitals"/>
              </a:rPr>
              <a:t>sinclair</a:t>
            </a:r>
            <a:r>
              <a:rPr lang="en-US" sz="3200" dirty="0" smtClean="0">
                <a:solidFill>
                  <a:srgbClr val="FF0000"/>
                </a:solidFill>
                <a:latin typeface="Capitals"/>
                <a:cs typeface="Capitals"/>
              </a:rPr>
              <a:t> </a:t>
            </a:r>
            <a:endParaRPr lang="en-US" sz="3200" dirty="0">
              <a:solidFill>
                <a:srgbClr val="FF0000"/>
              </a:solidFill>
              <a:latin typeface="Capitals"/>
              <a:cs typeface="Capital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153" y="423305"/>
            <a:ext cx="353426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apitals"/>
                <a:cs typeface="Capitals"/>
              </a:rPr>
              <a:t>politicians </a:t>
            </a:r>
            <a:endParaRPr lang="en-US" sz="3200" dirty="0">
              <a:solidFill>
                <a:srgbClr val="FF0000"/>
              </a:solidFill>
              <a:latin typeface="Capitals"/>
              <a:cs typeface="Capital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34" y="1481440"/>
            <a:ext cx="2768600" cy="381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287" y="5472410"/>
            <a:ext cx="33907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apitals"/>
                <a:cs typeface="Capitals"/>
              </a:rPr>
              <a:t>Robert 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Capitals"/>
                <a:cs typeface="Capitals"/>
              </a:rPr>
              <a:t>la </a:t>
            </a:r>
            <a:r>
              <a:rPr lang="en-US" sz="3200" dirty="0" err="1" smtClean="0">
                <a:solidFill>
                  <a:srgbClr val="FF0000"/>
                </a:solidFill>
                <a:latin typeface="Capitals"/>
                <a:cs typeface="Capitals"/>
              </a:rPr>
              <a:t>follette</a:t>
            </a:r>
            <a:r>
              <a:rPr lang="en-US" sz="3200" dirty="0" smtClean="0">
                <a:solidFill>
                  <a:srgbClr val="FF0000"/>
                </a:solidFill>
                <a:latin typeface="Capitals"/>
                <a:cs typeface="Capitals"/>
              </a:rPr>
              <a:t> </a:t>
            </a:r>
            <a:endParaRPr lang="en-US" sz="3200" dirty="0">
              <a:solidFill>
                <a:srgbClr val="FF0000"/>
              </a:solidFill>
              <a:latin typeface="Capitals"/>
              <a:cs typeface="Capital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1771" y="1518335"/>
            <a:ext cx="2792098" cy="37731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61594" y="5291440"/>
            <a:ext cx="37814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apitals"/>
                <a:cs typeface="Capitals"/>
              </a:rPr>
              <a:t>Theodore </a:t>
            </a:r>
            <a:r>
              <a:rPr lang="en-US" sz="3200" dirty="0" err="1" smtClean="0">
                <a:solidFill>
                  <a:srgbClr val="FF0000"/>
                </a:solidFill>
                <a:latin typeface="Capitals"/>
                <a:cs typeface="Capitals"/>
              </a:rPr>
              <a:t>roosevelt</a:t>
            </a:r>
            <a:r>
              <a:rPr lang="en-US" sz="3200" dirty="0" smtClean="0">
                <a:solidFill>
                  <a:srgbClr val="FF0000"/>
                </a:solidFill>
                <a:latin typeface="Capitals"/>
                <a:cs typeface="Capitals"/>
              </a:rPr>
              <a:t> </a:t>
            </a:r>
            <a:endParaRPr lang="en-US" sz="3200" dirty="0">
              <a:solidFill>
                <a:srgbClr val="FF0000"/>
              </a:solidFill>
              <a:latin typeface="Capitals"/>
              <a:cs typeface="Capital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Gilded 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look back…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goals of progressivism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 Social Welfare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u="sng" dirty="0" smtClean="0"/>
              <a:t>Goal</a:t>
            </a:r>
            <a:r>
              <a:rPr lang="en-US" dirty="0" smtClean="0"/>
              <a:t>: Ease the problems caused by rapid urbanization and industrialization</a:t>
            </a:r>
          </a:p>
          <a:p>
            <a:endParaRPr lang="en-US" dirty="0" smtClean="0"/>
          </a:p>
          <a:p>
            <a:r>
              <a:rPr lang="en-US" u="sng" dirty="0" smtClean="0"/>
              <a:t>Reforms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Agencies like the YMCA and Salvation Army created</a:t>
            </a:r>
          </a:p>
          <a:p>
            <a:pPr lvl="1"/>
            <a:r>
              <a:rPr lang="en-US" dirty="0" smtClean="0"/>
              <a:t>Settlement houses helped families</a:t>
            </a:r>
          </a:p>
          <a:p>
            <a:pPr lvl="1"/>
            <a:r>
              <a:rPr lang="en-US" dirty="0" smtClean="0"/>
              <a:t>Florence Kelley helped pass the Illinois Factory Act of 1893, which prohibited child labor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Promote Moral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9935" cy="4525963"/>
          </a:xfrm>
        </p:spPr>
        <p:txBody>
          <a:bodyPr>
            <a:normAutofit fontScale="85000" lnSpcReduction="10000"/>
          </a:bodyPr>
          <a:lstStyle/>
          <a:p>
            <a:r>
              <a:rPr lang="en-US" u="sng" dirty="0" smtClean="0"/>
              <a:t>Goal:</a:t>
            </a:r>
            <a:r>
              <a:rPr lang="en-US" dirty="0" smtClean="0"/>
              <a:t> Prohibit the production, sale, and consumption of alcohol. </a:t>
            </a:r>
          </a:p>
          <a:p>
            <a:endParaRPr lang="en-US" u="sng" dirty="0" smtClean="0"/>
          </a:p>
          <a:p>
            <a:r>
              <a:rPr lang="en-US" u="sng" dirty="0" smtClean="0"/>
              <a:t>Reforms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Groups like the Anti-Saloon League and WCTU protested alcohol consumption</a:t>
            </a:r>
          </a:p>
          <a:p>
            <a:pPr lvl="1"/>
            <a:r>
              <a:rPr lang="en-US" dirty="0" smtClean="0"/>
              <a:t>18</a:t>
            </a:r>
            <a:r>
              <a:rPr lang="en-US" baseline="30000" dirty="0" smtClean="0"/>
              <a:t>th</a:t>
            </a:r>
            <a:r>
              <a:rPr lang="en-US" dirty="0" smtClean="0"/>
              <a:t> Amendment passed in 1920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6732" y="1839459"/>
            <a:ext cx="3690068" cy="3957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Create Economic Reform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dirty="0" smtClean="0"/>
              <a:t>Goal: Lessen the gap between the rich and the poor and expose corrupt business practices</a:t>
            </a:r>
          </a:p>
          <a:p>
            <a:endParaRPr lang="en-US" dirty="0" smtClean="0"/>
          </a:p>
          <a:p>
            <a:r>
              <a:rPr lang="en-US" dirty="0" smtClean="0"/>
              <a:t>Reforms:</a:t>
            </a:r>
          </a:p>
          <a:p>
            <a:pPr lvl="1"/>
            <a:r>
              <a:rPr lang="en-US" dirty="0" smtClean="0"/>
              <a:t>Exposes written by Muckrakers </a:t>
            </a:r>
          </a:p>
          <a:p>
            <a:pPr lvl="1"/>
            <a:r>
              <a:rPr lang="en-US" b="1" u="sng" dirty="0" smtClean="0"/>
              <a:t>Clayton Antitrust Act </a:t>
            </a:r>
          </a:p>
          <a:p>
            <a:pPr lvl="1"/>
            <a:r>
              <a:rPr lang="en-US" u="sng" dirty="0" smtClean="0"/>
              <a:t>Muller </a:t>
            </a:r>
            <a:r>
              <a:rPr lang="en-US" u="sng" dirty="0" err="1" smtClean="0"/>
              <a:t>v</a:t>
            </a:r>
            <a:r>
              <a:rPr lang="en-US" u="sng" dirty="0" smtClean="0"/>
              <a:t>. Oregon</a:t>
            </a:r>
            <a:r>
              <a:rPr lang="en-US" dirty="0" smtClean="0"/>
              <a:t> limited working hours</a:t>
            </a:r>
            <a:endParaRPr lang="en-US" u="sng" dirty="0" smtClean="0"/>
          </a:p>
          <a:p>
            <a:pPr lvl="1"/>
            <a:r>
              <a:rPr lang="en-US" dirty="0" smtClean="0"/>
              <a:t>Child Labor Legislation</a:t>
            </a:r>
          </a:p>
          <a:p>
            <a:pPr lvl="1"/>
            <a:r>
              <a:rPr lang="en-US" dirty="0" smtClean="0"/>
              <a:t>Eugene Debs promoted Socialism 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Foster Efficiency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Goal</a:t>
            </a:r>
            <a:r>
              <a:rPr lang="en-US" dirty="0" smtClean="0"/>
              <a:t>: Apply scientific processes to industry</a:t>
            </a:r>
          </a:p>
          <a:p>
            <a:endParaRPr lang="en-US" u="sng" dirty="0" smtClean="0"/>
          </a:p>
          <a:p>
            <a:r>
              <a:rPr lang="en-US" u="sng" dirty="0" smtClean="0"/>
              <a:t>Reforms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Scientific Management </a:t>
            </a:r>
          </a:p>
          <a:p>
            <a:pPr lvl="1"/>
            <a:r>
              <a:rPr lang="en-US" dirty="0" smtClean="0"/>
              <a:t>Assembly Lines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Reform State and Local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 smtClean="0"/>
              <a:t>Goals</a:t>
            </a:r>
            <a:r>
              <a:rPr lang="en-US" dirty="0" smtClean="0"/>
              <a:t>: Reduce power held by political machines, eliminate corruption, and give more power to the voters. </a:t>
            </a:r>
          </a:p>
          <a:p>
            <a:endParaRPr lang="en-US" u="sng" dirty="0" smtClean="0"/>
          </a:p>
          <a:p>
            <a:r>
              <a:rPr lang="en-US" u="sng" dirty="0" smtClean="0"/>
              <a:t>Reforms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Secret Ballot Voting</a:t>
            </a:r>
          </a:p>
          <a:p>
            <a:pPr lvl="1"/>
            <a:r>
              <a:rPr lang="en-US" b="1" u="sng" dirty="0" smtClean="0"/>
              <a:t>Initiative</a:t>
            </a:r>
            <a:r>
              <a:rPr lang="en-US" dirty="0" smtClean="0"/>
              <a:t>: Voters propose laws</a:t>
            </a:r>
          </a:p>
          <a:p>
            <a:pPr lvl="1"/>
            <a:r>
              <a:rPr lang="en-US" b="1" u="sng" dirty="0" smtClean="0"/>
              <a:t>Referendum</a:t>
            </a:r>
            <a:r>
              <a:rPr lang="en-US" dirty="0" smtClean="0"/>
              <a:t>: Voters vote on an </a:t>
            </a:r>
            <a:r>
              <a:rPr lang="en-US" dirty="0" err="1" smtClean="0"/>
              <a:t>intiative</a:t>
            </a:r>
            <a:endParaRPr lang="en-US" dirty="0" smtClean="0"/>
          </a:p>
          <a:p>
            <a:pPr lvl="1"/>
            <a:r>
              <a:rPr lang="en-US" b="1" u="sng" dirty="0" smtClean="0"/>
              <a:t>Recall</a:t>
            </a:r>
            <a:r>
              <a:rPr lang="en-US" dirty="0" smtClean="0"/>
              <a:t>: Voters can force new elections</a:t>
            </a:r>
          </a:p>
          <a:p>
            <a:pPr lvl="1"/>
            <a:r>
              <a:rPr lang="en-US" b="1" u="sng" dirty="0" smtClean="0"/>
              <a:t>State Primary Systems</a:t>
            </a:r>
            <a:r>
              <a:rPr lang="en-US" dirty="0" smtClean="0"/>
              <a:t>: Voters choose candidates</a:t>
            </a:r>
          </a:p>
          <a:p>
            <a:pPr lvl="1"/>
            <a:r>
              <a:rPr lang="en-US" b="1" u="sng" dirty="0" smtClean="0"/>
              <a:t>17</a:t>
            </a:r>
            <a:r>
              <a:rPr lang="en-US" b="1" u="sng" baseline="30000" dirty="0" smtClean="0"/>
              <a:t>th</a:t>
            </a:r>
            <a:r>
              <a:rPr lang="en-US" b="1" u="sng" dirty="0" smtClean="0"/>
              <a:t> Amendment</a:t>
            </a:r>
            <a:r>
              <a:rPr lang="en-US" dirty="0" smtClean="0"/>
              <a:t>: Direct election of Senators	</a:t>
            </a:r>
          </a:p>
          <a:p>
            <a:pPr lvl="1"/>
            <a:endParaRPr lang="en-US" u="sng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http://www.youtube.com/watch?v=</a:t>
            </a:r>
            <a:r>
              <a:rPr lang="en-US" dirty="0" smtClean="0">
                <a:hlinkClick r:id="rId2"/>
              </a:rPr>
              <a:t>uFlOLyMwnjU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014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052" y="745256"/>
            <a:ext cx="7929513" cy="47577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057186"/>
            <a:ext cx="353426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apitals"/>
                <a:cs typeface="Capitals"/>
              </a:rPr>
              <a:t>immigration </a:t>
            </a:r>
            <a:endParaRPr lang="en-US" sz="3200" dirty="0">
              <a:solidFill>
                <a:srgbClr val="FF0000"/>
              </a:solidFill>
              <a:latin typeface="Capitals"/>
              <a:cs typeface="Capital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657" y="400192"/>
            <a:ext cx="7295377" cy="53173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057186"/>
            <a:ext cx="353426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apitals"/>
                <a:cs typeface="Capitals"/>
              </a:rPr>
              <a:t>Drunkenness  </a:t>
            </a:r>
            <a:endParaRPr lang="en-US" sz="3200" dirty="0">
              <a:solidFill>
                <a:srgbClr val="FF0000"/>
              </a:solidFill>
              <a:latin typeface="Capitals"/>
              <a:cs typeface="Capital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295" y="393196"/>
            <a:ext cx="6209179" cy="55337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057186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apitals"/>
                <a:cs typeface="Capitals"/>
              </a:rPr>
              <a:t>Racial discrimination and violence</a:t>
            </a:r>
            <a:endParaRPr lang="en-US" sz="3200" dirty="0">
              <a:solidFill>
                <a:srgbClr val="FF0000"/>
              </a:solidFill>
              <a:latin typeface="Capitals"/>
              <a:cs typeface="Capital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536" y="655398"/>
            <a:ext cx="6966975" cy="56293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8408" y="6284714"/>
            <a:ext cx="390242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apitals"/>
                <a:cs typeface="Capitals"/>
              </a:rPr>
              <a:t>Overcrowding</a:t>
            </a:r>
            <a:endParaRPr lang="en-US" sz="3200" dirty="0">
              <a:solidFill>
                <a:srgbClr val="FF0000"/>
              </a:solidFill>
              <a:latin typeface="Capitals"/>
              <a:cs typeface="Capital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9FA3A2"/>
              </a:clrFrom>
              <a:clrTo>
                <a:srgbClr val="9FA3A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9326" y="370176"/>
            <a:ext cx="7217811" cy="56870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057186"/>
            <a:ext cx="353426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apitals"/>
                <a:cs typeface="Capitals"/>
              </a:rPr>
              <a:t>Tenements </a:t>
            </a:r>
            <a:endParaRPr lang="en-US" sz="3200" dirty="0">
              <a:solidFill>
                <a:srgbClr val="FF0000"/>
              </a:solidFill>
              <a:latin typeface="Capitals"/>
              <a:cs typeface="Capital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567" y="282022"/>
            <a:ext cx="7455099" cy="59555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237532"/>
            <a:ext cx="353426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apitals"/>
                <a:cs typeface="Capitals"/>
              </a:rPr>
              <a:t>Sanitation</a:t>
            </a:r>
            <a:endParaRPr lang="en-US" sz="3200" dirty="0">
              <a:solidFill>
                <a:srgbClr val="FF0000"/>
              </a:solidFill>
              <a:latin typeface="Capitals"/>
              <a:cs typeface="Capital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032" y="295840"/>
            <a:ext cx="7714487" cy="60677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273224"/>
            <a:ext cx="353426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apitals"/>
                <a:cs typeface="Capitals"/>
              </a:rPr>
              <a:t>Crime</a:t>
            </a:r>
            <a:endParaRPr lang="en-US" sz="3200" dirty="0">
              <a:solidFill>
                <a:srgbClr val="FF0000"/>
              </a:solidFill>
              <a:latin typeface="Capitals"/>
              <a:cs typeface="Capital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1780</TotalTime>
  <Words>353</Words>
  <Application>Microsoft Macintosh PowerPoint</Application>
  <PresentationFormat>On-screen Show (4:3)</PresentationFormat>
  <Paragraphs>105</Paragraphs>
  <Slides>26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The  Progressive era:  An introduction</vt:lpstr>
      <vt:lpstr>The Gilded 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roots of progressivism</vt:lpstr>
      <vt:lpstr>The Roots of Progressivism</vt:lpstr>
      <vt:lpstr>The Progressives:  Who they Were</vt:lpstr>
      <vt:lpstr>PowerPoint Presentation</vt:lpstr>
      <vt:lpstr>PowerPoint Presentation</vt:lpstr>
      <vt:lpstr>PowerPoint Presentation</vt:lpstr>
      <vt:lpstr>PowerPoint Presentation</vt:lpstr>
      <vt:lpstr>The goals of progressivism</vt:lpstr>
      <vt:lpstr>Protect Social Welfare</vt:lpstr>
      <vt:lpstr>Promote Moral Improvement</vt:lpstr>
      <vt:lpstr>Create Economic Reform</vt:lpstr>
      <vt:lpstr>Foster Efficiency </vt:lpstr>
      <vt:lpstr>Reform State and Local Government</vt:lpstr>
      <vt:lpstr>PowerPoint Presentation</vt:lpstr>
    </vt:vector>
  </TitlesOfParts>
  <Company>Peoria Notre Dame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 Progressive era:  An introduction</dc:title>
  <dc:creator>Katie Madison</dc:creator>
  <cp:lastModifiedBy>BLS User</cp:lastModifiedBy>
  <cp:revision>6</cp:revision>
  <dcterms:created xsi:type="dcterms:W3CDTF">2011-03-13T23:34:08Z</dcterms:created>
  <dcterms:modified xsi:type="dcterms:W3CDTF">2013-11-08T22:43:44Z</dcterms:modified>
</cp:coreProperties>
</file>